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lasio" panose="020B0604020202020204" charset="0"/>
      <p:regular r:id="rId19"/>
    </p:embeddedFont>
    <p:embeddedFont>
      <p:font typeface="Lato" panose="020B0604020202020204" charset="0"/>
      <p:regular r:id="rId20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940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695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4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39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4175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Diseño de un Centro de Datos Seguro y Eficiente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436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Este </a:t>
            </a:r>
            <a:r>
              <a:rPr lang="es-EC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proyecto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s-EC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presenta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 centro de datos diseñado con Cisco Packet Tracer, destacando su estructura, escalabilidad, seguridad y redundancia.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FAE838F-7356-4CE7-892C-AB6F5D781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1978" y="7591336"/>
            <a:ext cx="2108422" cy="6382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82BAD1D-2DDF-45D4-B00C-45CD547402D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39961" y="3232335"/>
            <a:ext cx="7836877" cy="41769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869" y="439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800" dirty="0"/>
              <a:t>🌱 </a:t>
            </a:r>
            <a:r>
              <a:rPr lang="es-ES" sz="4800" dirty="0" err="1"/>
              <a:t>Bioagradable</a:t>
            </a:r>
            <a:r>
              <a:rPr lang="es-ES" sz="4800" dirty="0"/>
              <a:t> y Protección Ambiental</a:t>
            </a:r>
            <a:endParaRPr lang="en-US" sz="445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1540BEE-0BBD-484E-A4C3-D791FC2D783C}"/>
              </a:ext>
            </a:extLst>
          </p:cNvPr>
          <p:cNvSpPr/>
          <p:nvPr/>
        </p:nvSpPr>
        <p:spPr>
          <a:xfrm>
            <a:off x="984739" y="1406242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Para que un Data Center sea sostenible y reduzca su impacto ambiental, se deben aplicar estrategias como:</a:t>
            </a:r>
            <a:endParaRPr lang="es-EC" sz="24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C99F58C-6FF9-4D6D-9734-D43B4C053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39" y="2298554"/>
            <a:ext cx="11558953" cy="556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altLang="es-EC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Uso de Energía Renovable</a:t>
            </a: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Implementación de paneles solares, energía eólica o sistemas híbridos.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altLang="es-EC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Eficiencia Energética</a:t>
            </a: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Uso de sistemas de refrigeración eficientes como free </a:t>
            </a:r>
            <a:r>
              <a:rPr kumimoji="0" lang="es-EC" altLang="es-EC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cooling</a:t>
            </a: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servidores de bajo consumo.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altLang="es-EC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Gestión del Calor Residual</a:t>
            </a: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Reutilización del calor generado para calefacción de oficinas o redes urbanas.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altLang="es-EC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Reducción del Uso de Agua</a:t>
            </a: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Sistemas de refrigeración sin agua para evitar el consumo excesivo.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altLang="es-EC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Gestión de Residuos Electrónicos</a:t>
            </a:r>
            <a:r>
              <a:rPr kumimoji="0" lang="es-EC" altLang="es-EC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Reciclaje y reutilización de hardware obsoleto.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6E820E-B316-4450-A383-49EA4B280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144" y="7685542"/>
            <a:ext cx="2010056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6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45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65189" y="2403770"/>
            <a:ext cx="13042821" cy="453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Solución Integral</a:t>
            </a:r>
            <a:r>
              <a:rPr lang="es-E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El diseño del centro de datos es robusto, eficiente y escalable, cubriendo aspectos críticos como la seguridad, redundancia y gestión del tráfico.</a:t>
            </a:r>
          </a:p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Arquitectura Jerárquica: </a:t>
            </a:r>
            <a:r>
              <a:rPr lang="es-E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estructura jerárquica, combinada con la segmentación mediante </a:t>
            </a:r>
            <a:r>
              <a:rPr lang="es-E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VLANs</a:t>
            </a:r>
            <a:r>
              <a:rPr lang="es-E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garantiza un flujo de datos eficiente y minimiza riesgos de congestión o intrusión.</a:t>
            </a:r>
          </a:p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Alta Disponibilidad: </a:t>
            </a:r>
            <a:r>
              <a:rPr lang="es-E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Los enlaces redundantes y los protocolos de conmutación por error aseguran la continuidad operativa, reduciendo significativamente los tiempos de inactividad.</a:t>
            </a:r>
          </a:p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Escalabilidad Modular: </a:t>
            </a:r>
            <a:r>
              <a:rPr lang="es-E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diseño permite un crecimiento modular de la infraestructura, facilitando la expansión sin necesidad de realizar una reconfiguración completa.</a:t>
            </a:r>
          </a:p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Preparación para el Futuro: </a:t>
            </a:r>
            <a:r>
              <a:rPr lang="es-E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integración de tecnologías como la virtualización y redes definidas por software (SDN) asegura la adaptabilidad del centro de datos para futuras demandas y avances tecnológicos.</a:t>
            </a:r>
            <a:endParaRPr lang="en-US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6B3261-F776-4710-9FCA-CA286AFD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982" y="7753284"/>
            <a:ext cx="2010056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189" y="8458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Bibliografía</a:t>
            </a:r>
            <a:r>
              <a:rPr lang="en-US" sz="4450" dirty="0">
                <a:solidFill>
                  <a:srgbClr val="312F2B"/>
                </a:solidFill>
                <a:latin typeface="Gelasio" pitchFamily="34" charset="0"/>
                <a:cs typeface="Gelasio" pitchFamily="34" charset="-120"/>
              </a:rPr>
              <a:t>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65189" y="1848120"/>
            <a:ext cx="13042821" cy="453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/>
              <a:t>[1]	R. </a:t>
            </a:r>
            <a:r>
              <a:rPr lang="en-US" dirty="0" err="1"/>
              <a:t>Droms</a:t>
            </a:r>
            <a:r>
              <a:rPr lang="en-US" dirty="0"/>
              <a:t>, ‘Stateless dynamic host configuration protocol (DHCP) service for IPv6’, 2004.</a:t>
            </a:r>
            <a:endParaRPr lang="es-EC" dirty="0"/>
          </a:p>
          <a:p>
            <a:r>
              <a:rPr lang="en-US" dirty="0"/>
              <a:t> </a:t>
            </a:r>
            <a:endParaRPr lang="es-EC" dirty="0"/>
          </a:p>
          <a:p>
            <a:r>
              <a:rPr lang="en-US" dirty="0"/>
              <a:t>[2]	R. </a:t>
            </a:r>
            <a:r>
              <a:rPr lang="en-US" dirty="0" err="1"/>
              <a:t>Aulia</a:t>
            </a:r>
            <a:r>
              <a:rPr lang="en-US" dirty="0"/>
              <a:t>, ‘IMPLEMENTASI FORWARDING DENGAN FITUR NAT MENGGUNAKAN MIKROTIK DI JURUSAN TEKNIK KOMPUTER POLITEKNIK NEGERISRIWIJAYA’, POLITEKNIK NEGERI SRIWI- JAYA, 2021.</a:t>
            </a:r>
            <a:endParaRPr lang="es-EC" dirty="0"/>
          </a:p>
          <a:p>
            <a:r>
              <a:rPr lang="en-US" dirty="0"/>
              <a:t> </a:t>
            </a:r>
            <a:endParaRPr lang="es-EC" dirty="0"/>
          </a:p>
          <a:p>
            <a:r>
              <a:rPr lang="es-US" dirty="0"/>
              <a:t>[3]	L. Diaz, J. Ruiz Rodríguez, J. E. Lasso, F. J. Rodríguez, H. Perdomo, and </a:t>
            </a:r>
            <a:r>
              <a:rPr lang="es-US" dirty="0" err="1"/>
              <a:t>Others</a:t>
            </a:r>
            <a:r>
              <a:rPr lang="es-US" dirty="0"/>
              <a:t>, ‘Instalación y configuración DHCP Server, DNS Server y controlador de dominio, Proxy no transparente, Cortafuegos, servicios File Server, </a:t>
            </a:r>
            <a:r>
              <a:rPr lang="es-US" dirty="0" err="1"/>
              <a:t>Print</a:t>
            </a:r>
            <a:r>
              <a:rPr lang="es-US" dirty="0"/>
              <a:t> Server y VPN’.</a:t>
            </a:r>
            <a:endParaRPr lang="es-EC" dirty="0"/>
          </a:p>
          <a:p>
            <a:r>
              <a:rPr lang="es-US" dirty="0"/>
              <a:t> </a:t>
            </a:r>
            <a:endParaRPr lang="es-EC" dirty="0"/>
          </a:p>
          <a:p>
            <a:r>
              <a:rPr lang="es-US" dirty="0"/>
              <a:t>[4]	N. Bonnet, Windows Server 2012 R2: las bases imprescindibles para administrar y configurar su servidor. Ediciones ENI, 2014.</a:t>
            </a:r>
            <a:endParaRPr lang="es-EC" dirty="0"/>
          </a:p>
          <a:p>
            <a:r>
              <a:rPr lang="es-US" dirty="0"/>
              <a:t> </a:t>
            </a:r>
            <a:endParaRPr lang="es-EC" dirty="0"/>
          </a:p>
          <a:p>
            <a:r>
              <a:rPr lang="es-US" dirty="0"/>
              <a:t>[5]	P. I. Quinte Sinche and I. L. </a:t>
            </a:r>
            <a:r>
              <a:rPr lang="es-US" dirty="0" err="1"/>
              <a:t>Ushiña</a:t>
            </a:r>
            <a:r>
              <a:rPr lang="es-US" dirty="0"/>
              <a:t> Tomalá, ‘Implementación de topologías de red utilizando equipos </a:t>
            </a:r>
            <a:r>
              <a:rPr lang="es-US" dirty="0" err="1"/>
              <a:t>Mikrotik</a:t>
            </a:r>
            <a:r>
              <a:rPr lang="es-US" dirty="0"/>
              <a:t>’, Quito, 2020., 2020.</a:t>
            </a:r>
            <a:endParaRPr lang="es-EC" dirty="0"/>
          </a:p>
          <a:p>
            <a:r>
              <a:rPr lang="es-US" dirty="0"/>
              <a:t> </a:t>
            </a:r>
            <a:endParaRPr lang="es-EC" dirty="0"/>
          </a:p>
          <a:p>
            <a:r>
              <a:rPr lang="es-US" dirty="0"/>
              <a:t>[6]	C. M. </a:t>
            </a:r>
            <a:r>
              <a:rPr lang="es-US" dirty="0" err="1"/>
              <a:t>Ramirez</a:t>
            </a:r>
            <a:r>
              <a:rPr lang="es-US" dirty="0"/>
              <a:t> Mesa and </a:t>
            </a:r>
            <a:r>
              <a:rPr lang="es-US" dirty="0" err="1"/>
              <a:t>Others</a:t>
            </a:r>
            <a:r>
              <a:rPr lang="es-US" dirty="0"/>
              <a:t>, ‘Solución de dos escenarios presentes en entornos corporativos bajo el uso de tecnología CISCO’.</a:t>
            </a:r>
            <a:endParaRPr lang="es-EC" dirty="0"/>
          </a:p>
          <a:p>
            <a:pPr algn="just"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6B3261-F776-4710-9FCA-CA286AFD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982" y="7753284"/>
            <a:ext cx="2010056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0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068" y="976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85068" y="19545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Importancia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85068" y="24004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Los centros de datos son esenciales para las empresas contemporáneas, facilitando la gestión de datos, la conexión de departamentos y la provisión de servicios esenciales.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85067" y="40107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Objetivo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85067" y="466237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s-E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Diseñar e implementar un centro de datos jerárquico y altamente disponible, utilizando Cisco </a:t>
            </a:r>
            <a:r>
              <a:rPr lang="es-E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Packet</a:t>
            </a:r>
            <a:r>
              <a:rPr lang="es-E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s-E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Tracer</a:t>
            </a:r>
            <a:r>
              <a:rPr lang="es-E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que permita garantizar la conectividad eficiente, la seguridad de la información y la escalabilidad de la red. Este proyecto busca optimizar la gestión centralizada de los recursos tecnológicos, proteger la infraestructura frente a fallos y amenazas, y facilitar la expansión futura para satisfacer las necesidades operativas de las empresas en un entorno dinámico y competitivo.</a:t>
            </a:r>
            <a:endParaRPr lang="en-US" sz="175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A48C9A-3864-4AE5-BE20-38F56A2F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527" y="7591336"/>
            <a:ext cx="3776873" cy="638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DD83B3D-52B4-4CE3-AB93-44A24A7D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352" y="2944759"/>
            <a:ext cx="3386611" cy="24863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068" y="976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Justificación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585067" y="2547209"/>
            <a:ext cx="6244709" cy="3281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200000"/>
              </a:lnSpc>
            </a:pPr>
            <a:r>
              <a:rPr lang="es-ES" sz="2000" dirty="0"/>
              <a:t>La creciente dependencia de las empresas en la tecnología y la gestión de grandes volúmenes de datos exige soluciones robustas y flexibles. Un centro de datos bien diseñado no solo garantiza la continuidad operativa, sino que también minimiza riesgos de inactividad, asegura la protección de la información y reduce costos a largo plazo mediante una infraestructura adaptable a nuevas demandas.</a:t>
            </a:r>
            <a:endParaRPr lang="en-US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A48C9A-3864-4AE5-BE20-38F56A2F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527" y="7591336"/>
            <a:ext cx="3776873" cy="638264"/>
          </a:xfrm>
          <a:prstGeom prst="rect">
            <a:avLst/>
          </a:prstGeom>
        </p:spPr>
      </p:pic>
      <p:pic>
        <p:nvPicPr>
          <p:cNvPr id="1026" name="Picture 2" descr="Data centre One switch model 2980-24TT used to connect all of them.... |  Download Scientific Diagram">
            <a:extLst>
              <a:ext uri="{FF2B5EF4-FFF2-40B4-BE49-F238E27FC236}">
                <a16:creationId xmlns:a16="http://schemas.microsoft.com/office/drawing/2014/main" id="{6EB9AA2E-95EE-491B-8438-9DF796654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626" y="1623421"/>
            <a:ext cx="5188856" cy="4982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24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63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Topología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04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836" y="4935498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Diseño Jerárquico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340906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topología del centro de datos sigue un diseño jerárquico para optimizar el tráfico y la conectividad.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504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7101" y="4935498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850487"/>
            <a:ext cx="2961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Segmentación de Redes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340906"/>
            <a:ext cx="345924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red se ha segmentado en función de las áreas organizacionales, como administración, gerencia, ventas, atención al cliente y departamentos financieros.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8504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1344" y="4935498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Servidores Esenciales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340906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han implementado servidores esenciales, </a:t>
            </a:r>
            <a:r>
              <a:rPr lang="en-US" sz="17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incluyendo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DNS, DHCP y de correo, lo que permite una administración centralizada de los recursos de red.</a:t>
            </a:r>
            <a:endParaRPr lang="en-US" sz="175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535CD1-36F8-4211-BBAD-AA061D94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344" y="7710488"/>
            <a:ext cx="2010056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1088827"/>
            <a:ext cx="5311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Escalabilidad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9945" y="2071330"/>
            <a:ext cx="3722251" cy="2938224"/>
          </a:xfrm>
          <a:prstGeom prst="roundRect">
            <a:avLst>
              <a:gd name="adj" fmla="val 303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9973" y="2291358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Crecimiento Modular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49973" y="2750701"/>
            <a:ext cx="3282196" cy="2038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diseño permite una escalabilidad eficiente y ordenada, asegurando que el crecimiento de la infraestructura no comprometa el rendimiento ni la estabilidad del sistema.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604" y="2071330"/>
            <a:ext cx="3722251" cy="2938224"/>
          </a:xfrm>
          <a:prstGeom prst="roundRect">
            <a:avLst>
              <a:gd name="adj" fmla="val 303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4631" y="2291358"/>
            <a:ext cx="3008590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Integración de Servidores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4631" y="2750701"/>
            <a:ext cx="3282196" cy="2038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topología actual permite la integración de más servidores dentro del segmento de red destinado a servicios sin necesidad de modificar drásticamente la infraestructura.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9945" y="5221962"/>
            <a:ext cx="7656909" cy="1918811"/>
          </a:xfrm>
          <a:prstGeom prst="roundRect">
            <a:avLst>
              <a:gd name="adj" fmla="val 465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9973" y="5441990"/>
            <a:ext cx="268366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Expansión de Switches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49973" y="5901333"/>
            <a:ext cx="7216854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facilidad para expandir la red mediante la adición de más switches permite escalar la infraestructura de manera modular, añadiendo capacidad cuando sea necesario sin una reconfiguración completa del sistema.</a:t>
            </a:r>
            <a:endParaRPr lang="en-US" sz="16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F38F8DB-A8DA-4BE6-BDB9-AFF457FA6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955" y="7520133"/>
            <a:ext cx="7691145" cy="6000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232" y="559594"/>
            <a:ext cx="5088136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Seguridad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2" y="1500902"/>
            <a:ext cx="508754" cy="508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232" y="2213134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Firewalls y ACLs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2232" y="2653189"/>
            <a:ext cx="3707130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Estas herramientas permiten filtrar el tráfico entrante y saliente, restringiendo accesos no autorizados y evitando intrusiones en la red.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638" y="1500902"/>
            <a:ext cx="508754" cy="508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4638" y="2213134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Segmentación de Red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4638" y="2653189"/>
            <a:ext cx="3707130" cy="1627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segmentación de la red mediante VLANs ayuda a aislar diferentes departamentos y áreas de trabajo, reduciendo el impacto de posibles ataques o incidentes de seguridad.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32" y="4891326"/>
            <a:ext cx="508754" cy="508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2232" y="5603558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Cifrado de Datos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2232" y="6043613"/>
            <a:ext cx="3707130" cy="1627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uso de protocolos seguros como SSH y HTTPS permite garantizar la confidencialidad de las conexiones y la gestión remota de dispositivos de manera protegida.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4858107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Redundancia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357030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5059680" y="5098494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4852511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008483" y="5632847"/>
            <a:ext cx="12525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856553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Enlaces Redundantes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839343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Existen múltiples rutas que pueden configurarse como redundantes para evitar fallos en la conectividad.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547860" y="5778579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9340691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77851" y="5632847"/>
            <a:ext cx="16287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344733" y="6652974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Protocolos de Failover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5362575" y="7073146"/>
            <a:ext cx="839343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Protocolos como HSRP o VRRP pueden implementarse en los routers para garantizar una conmutación automática en caso de fallo del equipo principal.</a:t>
            </a:r>
            <a:endParaRPr lang="en-US" sz="15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8E7CE5E-86C2-4093-B128-23D62BC0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344" y="7694890"/>
            <a:ext cx="2010056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27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2973824"/>
            <a:ext cx="5930860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Justificación y Beneficios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2130028" y="3885485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Alta Disponibilidad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30028" y="4172782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diseño mejora la disponibilidad y confiabilidad de la red gracias a la segmentación y redundancia, reduciendo la probabilidad de fallos y minimizando tiempos de inactividad.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2130028" y="4963129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Rendimiento Eficiente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30028" y="5387576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 segmentación mediante VLANs y la posibilidad de expansión con switches adicionales optimizan el uso de los recursos, garantizando un rendimiento eficiente y adaptable a futuras necesidades.</a:t>
            </a:r>
            <a:endParaRPr lang="en-US" sz="165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CBC3462-FD5E-45E2-82DA-805ED7194E48}"/>
              </a:ext>
            </a:extLst>
          </p:cNvPr>
          <p:cNvSpPr/>
          <p:nvPr/>
        </p:nvSpPr>
        <p:spPr>
          <a:xfrm>
            <a:off x="2045969" y="6160757"/>
            <a:ext cx="11468741" cy="1708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Lato" panose="020B0604020202020204" charset="0"/>
              </a:rPr>
              <a:t>Fiabilidad</a:t>
            </a:r>
          </a:p>
          <a:p>
            <a:pPr algn="just">
              <a:lnSpc>
                <a:spcPct val="150000"/>
              </a:lnSpc>
            </a:pPr>
            <a:r>
              <a:rPr lang="es-ES" dirty="0">
                <a:latin typeface="Lato" panose="020B0604020202020204" charset="0"/>
              </a:rPr>
              <a:t>Mejora la confianza en la infraestructura, incluso en escenarios adversos.</a:t>
            </a:r>
          </a:p>
          <a:p>
            <a:pPr algn="just">
              <a:lnSpc>
                <a:spcPct val="150000"/>
              </a:lnSpc>
            </a:pPr>
            <a:r>
              <a:rPr lang="es-ES" dirty="0">
                <a:latin typeface="Lato" panose="020B0604020202020204" charset="0"/>
              </a:rPr>
              <a:t>Protección de la Información:</a:t>
            </a:r>
          </a:p>
          <a:p>
            <a:pPr algn="just">
              <a:lnSpc>
                <a:spcPct val="150000"/>
              </a:lnSpc>
            </a:pPr>
            <a:r>
              <a:rPr lang="es-ES" dirty="0">
                <a:latin typeface="Lato" panose="020B0604020202020204" charset="0"/>
              </a:rPr>
              <a:t>Evita la pérdida de datos y garantiza la integridad de la red</a:t>
            </a:r>
            <a:r>
              <a:rPr lang="es-ES" dirty="0"/>
              <a:t>.</a:t>
            </a:r>
            <a:endParaRPr lang="es-EC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A836E0F-D1FA-4065-BD2B-06889364F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682" y="7723132"/>
            <a:ext cx="2010056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869" y="439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pt-BR" sz="4800" dirty="0"/>
              <a:t>📌 Normativas para Data Centers</a:t>
            </a:r>
            <a:endParaRPr lang="en-US" sz="445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1540BEE-0BBD-484E-A4C3-D791FC2D783C}"/>
              </a:ext>
            </a:extLst>
          </p:cNvPr>
          <p:cNvSpPr/>
          <p:nvPr/>
        </p:nvSpPr>
        <p:spPr>
          <a:xfrm>
            <a:off x="1336431" y="144919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Los Data Centers deben cumplir con diversas normativas para garantizar seguridad, eficiencia y cumplimiento legal. Algunas de las más importantes son:</a:t>
            </a:r>
            <a:endParaRPr lang="es-EC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7D72C69-6A79-4D4A-9832-3ECB6A2327AC}"/>
              </a:ext>
            </a:extLst>
          </p:cNvPr>
          <p:cNvSpPr/>
          <p:nvPr/>
        </p:nvSpPr>
        <p:spPr>
          <a:xfrm>
            <a:off x="457869" y="2403367"/>
            <a:ext cx="5670590" cy="420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/>
              <a:t>Normativas de Infraestructura y Seguridad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TIA-942</a:t>
            </a:r>
            <a:r>
              <a:rPr lang="es-ES" dirty="0"/>
              <a:t>: Estándar que define los niveles de redundancia y disponibilidad (</a:t>
            </a:r>
            <a:r>
              <a:rPr lang="es-ES" dirty="0" err="1"/>
              <a:t>Tier</a:t>
            </a:r>
            <a:r>
              <a:rPr lang="es-ES" dirty="0"/>
              <a:t> I a IV).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ISO/IEC 27001</a:t>
            </a:r>
            <a:r>
              <a:rPr lang="es-ES" dirty="0"/>
              <a:t>: Norma para la gestión de la seguridad de la información.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NFPA 75 &amp; NFPA 76</a:t>
            </a:r>
            <a:r>
              <a:rPr lang="es-ES" dirty="0"/>
              <a:t>: Normas de protección contra incendios en equipos electrónicos.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ANSI/BICSI 002</a:t>
            </a:r>
            <a:r>
              <a:rPr lang="es-ES" dirty="0"/>
              <a:t>: Mejores prácticas en diseño e instalación de Data Centers.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ISO 50001</a:t>
            </a:r>
            <a:r>
              <a:rPr lang="es-ES" dirty="0"/>
              <a:t>: Gestión de eficiencia energética.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635EF52-EAB8-425D-BECA-A868DBD87D70}"/>
              </a:ext>
            </a:extLst>
          </p:cNvPr>
          <p:cNvSpPr/>
          <p:nvPr/>
        </p:nvSpPr>
        <p:spPr>
          <a:xfrm>
            <a:off x="7080739" y="2357200"/>
            <a:ext cx="5670590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/>
              <a:t>Normativas Ambientales y Sostenibilidad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LEED (</a:t>
            </a:r>
            <a:r>
              <a:rPr lang="es-ES" b="1" dirty="0" err="1"/>
              <a:t>Leadership</a:t>
            </a:r>
            <a:r>
              <a:rPr lang="es-ES" b="1" dirty="0"/>
              <a:t> in Energy and </a:t>
            </a:r>
            <a:r>
              <a:rPr lang="es-ES" b="1" dirty="0" err="1"/>
              <a:t>Environmental</a:t>
            </a:r>
            <a:r>
              <a:rPr lang="es-ES" b="1" dirty="0"/>
              <a:t> </a:t>
            </a:r>
            <a:r>
              <a:rPr lang="es-ES" b="1" dirty="0" err="1"/>
              <a:t>Design</a:t>
            </a:r>
            <a:r>
              <a:rPr lang="es-ES" b="1" dirty="0"/>
              <a:t>)</a:t>
            </a:r>
            <a:r>
              <a:rPr lang="es-ES" dirty="0"/>
              <a:t>: Certificación para edificios sostenibles.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ISO 14001</a:t>
            </a:r>
            <a:r>
              <a:rPr lang="es-ES" dirty="0"/>
              <a:t>: Sistema de gestión ambiental.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Energy </a:t>
            </a:r>
            <a:r>
              <a:rPr lang="es-ES" b="1" dirty="0" err="1"/>
              <a:t>Star</a:t>
            </a:r>
            <a:r>
              <a:rPr lang="es-ES" dirty="0"/>
              <a:t>: Certificación de eficiencia energética en equipos y edificios.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C1FAF0D-BAF5-4A3C-B380-CB27C5D6373F}"/>
              </a:ext>
            </a:extLst>
          </p:cNvPr>
          <p:cNvSpPr/>
          <p:nvPr/>
        </p:nvSpPr>
        <p:spPr>
          <a:xfrm>
            <a:off x="7080739" y="5110822"/>
            <a:ext cx="5100207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/>
              <a:t>Normativas de Protección de Datos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GDPR (Reglamento General de Protección de Datos - Europa)</a:t>
            </a:r>
            <a:r>
              <a:rPr lang="es-ES" dirty="0"/>
              <a:t>: Protección de datos personales.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Ley de Protección de Datos Personales (Diferente según cada país)</a:t>
            </a:r>
            <a:r>
              <a:rPr lang="es-ES" dirty="0"/>
              <a:t>: Reglas sobre manejo y seguridad de la información.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6EAA896-F76E-4182-834C-CFCDB248C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403" y="7734234"/>
            <a:ext cx="2010056" cy="476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1052</Words>
  <Application>Microsoft Office PowerPoint</Application>
  <PresentationFormat>Personalizado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Lato</vt:lpstr>
      <vt:lpstr>Calibri</vt:lpstr>
      <vt:lpstr>Arial</vt:lpstr>
      <vt:lpstr>Gelasio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Pedro Nicols</cp:lastModifiedBy>
  <cp:revision>6</cp:revision>
  <dcterms:created xsi:type="dcterms:W3CDTF">2025-01-28T20:11:09Z</dcterms:created>
  <dcterms:modified xsi:type="dcterms:W3CDTF">2025-01-28T20:44:10Z</dcterms:modified>
</cp:coreProperties>
</file>